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F517DD4-0EC8-470B-B8A8-08033D9F378D}">
          <p14:sldIdLst>
            <p14:sldId id="256"/>
            <p14:sldId id="260"/>
            <p14:sldId id="261"/>
            <p14:sldId id="262"/>
            <p14:sldId id="263"/>
            <p14:sldId id="264"/>
            <p14:sldId id="265"/>
            <p14:sldId id="266"/>
            <p14:sldId id="26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1" autoAdjust="0"/>
  </p:normalViewPr>
  <p:slideViewPr>
    <p:cSldViewPr snapToGrid="0">
      <p:cViewPr varScale="1">
        <p:scale>
          <a:sx n="65" d="100"/>
          <a:sy n="65" d="100"/>
        </p:scale>
        <p:origin x="85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17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10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26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1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98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0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60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3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87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159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8D111-936F-49EE-BBDF-E7D549E7DF7F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F17DF1-3B1E-4817-9B6C-B37BBAFA3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80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5942A8FB-2771-7B37-2BD2-0CD316FF5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6" name="Text 1">
            <a:extLst>
              <a:ext uri="{FF2B5EF4-FFF2-40B4-BE49-F238E27FC236}">
                <a16:creationId xmlns:a16="http://schemas.microsoft.com/office/drawing/2014/main" id="{5EDFA3FB-B5D2-7EC3-E0DE-92ACC47811E0}"/>
              </a:ext>
            </a:extLst>
          </p:cNvPr>
          <p:cNvSpPr/>
          <p:nvPr/>
        </p:nvSpPr>
        <p:spPr>
          <a:xfrm>
            <a:off x="1151077" y="3706882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explores car classification using a Convolutional Neural Network (CNN). We'll cover the dataset, model architecture, training process, and results.</a:t>
            </a:r>
            <a:endParaRPr lang="en-US" sz="20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00E1431A-1474-A914-2DBB-9AA2B77FBE1C}"/>
              </a:ext>
            </a:extLst>
          </p:cNvPr>
          <p:cNvSpPr/>
          <p:nvPr/>
        </p:nvSpPr>
        <p:spPr>
          <a:xfrm>
            <a:off x="6772034" y="5512475"/>
            <a:ext cx="237196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Karieem Alsayed </a:t>
            </a:r>
          </a:p>
          <a:p>
            <a:pPr>
              <a:lnSpc>
                <a:spcPts val="3100"/>
              </a:lnSpc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Osama Ahmed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Mohamed Hossam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Islam Mohamed </a:t>
            </a:r>
            <a:endParaRPr lang="ar-EG" sz="2000" dirty="0">
              <a:solidFill>
                <a:schemeClr val="bg2">
                  <a:lumMod val="10000"/>
                </a:schemeClr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>
              <a:lnSpc>
                <a:spcPts val="3100"/>
              </a:lnSpc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Yousef Ahmed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Shadia Elsayed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30494F-8D07-4BCA-36FD-57E916DBB405}"/>
              </a:ext>
            </a:extLst>
          </p:cNvPr>
          <p:cNvSpPr txBox="1"/>
          <p:nvPr/>
        </p:nvSpPr>
        <p:spPr>
          <a:xfrm>
            <a:off x="1040184" y="2060050"/>
            <a:ext cx="75794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2E"/>
                </a:solidFill>
                <a:latin typeface="PT Sans" panose="020B0503020203020204" pitchFamily="34" charset="0"/>
                <a:ea typeface="Nunito Semi Bold" pitchFamily="34" charset="-122"/>
                <a:cs typeface="Nunito Semi Bold" pitchFamily="34" charset="-120"/>
              </a:rPr>
              <a:t>Cars Classification Using Deep Learning</a:t>
            </a:r>
            <a:endParaRPr lang="en-US" sz="4800" b="1" dirty="0">
              <a:latin typeface="PT Sans" panose="020B0503020203020204" pitchFamily="34" charset="0"/>
            </a:endParaRP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59384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299E905-19C2-CC6F-29FE-4A351F1D4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A7576A7A-8F66-F902-FF57-585B490BAC2C}"/>
              </a:ext>
            </a:extLst>
          </p:cNvPr>
          <p:cNvSpPr/>
          <p:nvPr/>
        </p:nvSpPr>
        <p:spPr>
          <a:xfrm>
            <a:off x="63241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Questions</a:t>
            </a:r>
            <a:endParaRPr lang="en-US" sz="4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9AA6B46-4601-DCA3-1F82-25412EF3DCEA}"/>
              </a:ext>
            </a:extLst>
          </p:cNvPr>
          <p:cNvSpPr/>
          <p:nvPr/>
        </p:nvSpPr>
        <p:spPr>
          <a:xfrm>
            <a:off x="63241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 for questions and discussions.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1776247299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405F9F72-C4D9-A888-6A40-065BDF15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19" name="Text 0">
            <a:extLst>
              <a:ext uri="{FF2B5EF4-FFF2-40B4-BE49-F238E27FC236}">
                <a16:creationId xmlns:a16="http://schemas.microsoft.com/office/drawing/2014/main" id="{F492D70A-AF4A-F4FA-2771-AB5B6924110E}"/>
              </a:ext>
            </a:extLst>
          </p:cNvPr>
          <p:cNvSpPr/>
          <p:nvPr/>
        </p:nvSpPr>
        <p:spPr>
          <a:xfrm>
            <a:off x="837724" y="412242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20" name="Shape 1">
            <a:extLst>
              <a:ext uri="{FF2B5EF4-FFF2-40B4-BE49-F238E27FC236}">
                <a16:creationId xmlns:a16="http://schemas.microsoft.com/office/drawing/2014/main" id="{9F23F243-CFA7-3BEA-9BD0-F8CE0455CA08}"/>
              </a:ext>
            </a:extLst>
          </p:cNvPr>
          <p:cNvSpPr/>
          <p:nvPr/>
        </p:nvSpPr>
        <p:spPr>
          <a:xfrm>
            <a:off x="837724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7EBE4A19-F2EC-6FFA-2C9B-DB63EA76D515}"/>
              </a:ext>
            </a:extLst>
          </p:cNvPr>
          <p:cNvSpPr/>
          <p:nvPr/>
        </p:nvSpPr>
        <p:spPr>
          <a:xfrm>
            <a:off x="1005602" y="5554861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D37B6A10-8C0A-16D9-5F1B-0EB3606B490D}"/>
              </a:ext>
            </a:extLst>
          </p:cNvPr>
          <p:cNvSpPr/>
          <p:nvPr/>
        </p:nvSpPr>
        <p:spPr>
          <a:xfrm>
            <a:off x="1615559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3E2171DB-E2A1-CB03-3ED2-91A0B179E388}"/>
              </a:ext>
            </a:extLst>
          </p:cNvPr>
          <p:cNvSpPr/>
          <p:nvPr/>
        </p:nvSpPr>
        <p:spPr>
          <a:xfrm>
            <a:off x="1615559" y="595014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Automated car classification has applications in various fields.</a:t>
            </a:r>
            <a:endParaRPr lang="en-US" sz="1850" dirty="0"/>
          </a:p>
        </p:txBody>
      </p:sp>
      <p:sp>
        <p:nvSpPr>
          <p:cNvPr id="24" name="Shape 5">
            <a:extLst>
              <a:ext uri="{FF2B5EF4-FFF2-40B4-BE49-F238E27FC236}">
                <a16:creationId xmlns:a16="http://schemas.microsoft.com/office/drawing/2014/main" id="{011FBC13-6AD3-B3E3-B4ED-DCB28113DDF0}"/>
              </a:ext>
            </a:extLst>
          </p:cNvPr>
          <p:cNvSpPr/>
          <p:nvPr/>
        </p:nvSpPr>
        <p:spPr>
          <a:xfrm>
            <a:off x="5235773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A97512C5-8664-1E83-1840-66678DA5F838}"/>
              </a:ext>
            </a:extLst>
          </p:cNvPr>
          <p:cNvSpPr/>
          <p:nvPr/>
        </p:nvSpPr>
        <p:spPr>
          <a:xfrm>
            <a:off x="5403652" y="5554861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26" name="Text 7">
            <a:extLst>
              <a:ext uri="{FF2B5EF4-FFF2-40B4-BE49-F238E27FC236}">
                <a16:creationId xmlns:a16="http://schemas.microsoft.com/office/drawing/2014/main" id="{56EFFEB1-DC98-A2EF-5B47-1509611E3E7F}"/>
              </a:ext>
            </a:extLst>
          </p:cNvPr>
          <p:cNvSpPr/>
          <p:nvPr/>
        </p:nvSpPr>
        <p:spPr>
          <a:xfrm>
            <a:off x="6013609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</a:t>
            </a:r>
            <a:endParaRPr lang="en-US" sz="2200" dirty="0"/>
          </a:p>
        </p:txBody>
      </p:sp>
      <p:sp>
        <p:nvSpPr>
          <p:cNvPr id="27" name="Text 8">
            <a:extLst>
              <a:ext uri="{FF2B5EF4-FFF2-40B4-BE49-F238E27FC236}">
                <a16:creationId xmlns:a16="http://schemas.microsoft.com/office/drawing/2014/main" id="{FC3755E9-8420-86ED-F9B1-D03751D606C8}"/>
              </a:ext>
            </a:extLst>
          </p:cNvPr>
          <p:cNvSpPr/>
          <p:nvPr/>
        </p:nvSpPr>
        <p:spPr>
          <a:xfrm>
            <a:off x="6013609" y="5950148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Building accurate models requires careful data preparation and model selection.</a:t>
            </a:r>
            <a:endParaRPr lang="en-US" sz="1850" dirty="0"/>
          </a:p>
        </p:txBody>
      </p:sp>
      <p:sp>
        <p:nvSpPr>
          <p:cNvPr id="28" name="Shape 9">
            <a:extLst>
              <a:ext uri="{FF2B5EF4-FFF2-40B4-BE49-F238E27FC236}">
                <a16:creationId xmlns:a16="http://schemas.microsoft.com/office/drawing/2014/main" id="{F819BD35-FC21-08F2-4CF7-5D82B1772FE0}"/>
              </a:ext>
            </a:extLst>
          </p:cNvPr>
          <p:cNvSpPr/>
          <p:nvPr/>
        </p:nvSpPr>
        <p:spPr>
          <a:xfrm>
            <a:off x="9633823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998A32EE-052F-110A-A1BB-F30948A1F979}"/>
              </a:ext>
            </a:extLst>
          </p:cNvPr>
          <p:cNvSpPr/>
          <p:nvPr/>
        </p:nvSpPr>
        <p:spPr>
          <a:xfrm>
            <a:off x="9801701" y="5554861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30" name="Text 11">
            <a:extLst>
              <a:ext uri="{FF2B5EF4-FFF2-40B4-BE49-F238E27FC236}">
                <a16:creationId xmlns:a16="http://schemas.microsoft.com/office/drawing/2014/main" id="{3A1B26BC-4051-E1D4-45EC-261967BF2927}"/>
              </a:ext>
            </a:extLst>
          </p:cNvPr>
          <p:cNvSpPr/>
          <p:nvPr/>
        </p:nvSpPr>
        <p:spPr>
          <a:xfrm>
            <a:off x="10411658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31" name="Text 12">
            <a:extLst>
              <a:ext uri="{FF2B5EF4-FFF2-40B4-BE49-F238E27FC236}">
                <a16:creationId xmlns:a16="http://schemas.microsoft.com/office/drawing/2014/main" id="{5DF77B5A-C0DA-1A43-46BB-FD969B439C8B}"/>
              </a:ext>
            </a:extLst>
          </p:cNvPr>
          <p:cNvSpPr/>
          <p:nvPr/>
        </p:nvSpPr>
        <p:spPr>
          <a:xfrm>
            <a:off x="10411658" y="5950148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 learning offers promising results in image classification tasks.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006020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 0" descr="preencoded.png">
            <a:extLst>
              <a:ext uri="{FF2B5EF4-FFF2-40B4-BE49-F238E27FC236}">
                <a16:creationId xmlns:a16="http://schemas.microsoft.com/office/drawing/2014/main" id="{2C14B102-11A0-1EF6-5E48-7B137ACE5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7" name="Text 0">
            <a:extLst>
              <a:ext uri="{FF2B5EF4-FFF2-40B4-BE49-F238E27FC236}">
                <a16:creationId xmlns:a16="http://schemas.microsoft.com/office/drawing/2014/main" id="{E47D2C22-7C9B-3B8F-C43B-22007254C13F}"/>
              </a:ext>
            </a:extLst>
          </p:cNvPr>
          <p:cNvSpPr/>
          <p:nvPr/>
        </p:nvSpPr>
        <p:spPr>
          <a:xfrm>
            <a:off x="837724" y="11363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</a:t>
            </a:r>
            <a:endParaRPr lang="en-US" sz="4400" dirty="0"/>
          </a:p>
        </p:txBody>
      </p:sp>
      <p:sp>
        <p:nvSpPr>
          <p:cNvPr id="38" name="Shape 1">
            <a:extLst>
              <a:ext uri="{FF2B5EF4-FFF2-40B4-BE49-F238E27FC236}">
                <a16:creationId xmlns:a16="http://schemas.microsoft.com/office/drawing/2014/main" id="{8ACE88E8-48FB-3C98-6262-B1405E53F604}"/>
              </a:ext>
            </a:extLst>
          </p:cNvPr>
          <p:cNvSpPr/>
          <p:nvPr/>
        </p:nvSpPr>
        <p:spPr>
          <a:xfrm>
            <a:off x="837724" y="2199323"/>
            <a:ext cx="7468553" cy="4893945"/>
          </a:xfrm>
          <a:prstGeom prst="roundRect">
            <a:avLst>
              <a:gd name="adj" fmla="val 73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2">
            <a:extLst>
              <a:ext uri="{FF2B5EF4-FFF2-40B4-BE49-F238E27FC236}">
                <a16:creationId xmlns:a16="http://schemas.microsoft.com/office/drawing/2014/main" id="{52AD7F2C-AD7C-DF69-1922-9CF397D67DC2}"/>
              </a:ext>
            </a:extLst>
          </p:cNvPr>
          <p:cNvSpPr/>
          <p:nvPr/>
        </p:nvSpPr>
        <p:spPr>
          <a:xfrm>
            <a:off x="845344" y="2206943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">
            <a:extLst>
              <a:ext uri="{FF2B5EF4-FFF2-40B4-BE49-F238E27FC236}">
                <a16:creationId xmlns:a16="http://schemas.microsoft.com/office/drawing/2014/main" id="{5B0E83C8-AF76-C4EC-9632-236D72A4A1D3}"/>
              </a:ext>
            </a:extLst>
          </p:cNvPr>
          <p:cNvSpPr/>
          <p:nvPr/>
        </p:nvSpPr>
        <p:spPr>
          <a:xfrm>
            <a:off x="1084659" y="2358152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Source</a:t>
            </a:r>
            <a:endParaRPr lang="en-US" sz="1850" dirty="0"/>
          </a:p>
        </p:txBody>
      </p:sp>
      <p:sp>
        <p:nvSpPr>
          <p:cNvPr id="41" name="Text 4">
            <a:extLst>
              <a:ext uri="{FF2B5EF4-FFF2-40B4-BE49-F238E27FC236}">
                <a16:creationId xmlns:a16="http://schemas.microsoft.com/office/drawing/2014/main" id="{AEBAD876-476E-E35A-CBA3-5AD4FFBAC9C9}"/>
              </a:ext>
            </a:extLst>
          </p:cNvPr>
          <p:cNvSpPr/>
          <p:nvPr/>
        </p:nvSpPr>
        <p:spPr>
          <a:xfrm>
            <a:off x="4815126" y="2358152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Kaggle (modified Stanford Cars Dataset)</a:t>
            </a:r>
            <a:endParaRPr lang="en-US" sz="1850" dirty="0"/>
          </a:p>
        </p:txBody>
      </p:sp>
      <p:sp>
        <p:nvSpPr>
          <p:cNvPr id="42" name="Shape 5">
            <a:extLst>
              <a:ext uri="{FF2B5EF4-FFF2-40B4-BE49-F238E27FC236}">
                <a16:creationId xmlns:a16="http://schemas.microsoft.com/office/drawing/2014/main" id="{DECB7D91-12F0-86F1-22BE-19874E6C5E9F}"/>
              </a:ext>
            </a:extLst>
          </p:cNvPr>
          <p:cNvSpPr/>
          <p:nvPr/>
        </p:nvSpPr>
        <p:spPr>
          <a:xfrm>
            <a:off x="845344" y="3275409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6">
            <a:extLst>
              <a:ext uri="{FF2B5EF4-FFF2-40B4-BE49-F238E27FC236}">
                <a16:creationId xmlns:a16="http://schemas.microsoft.com/office/drawing/2014/main" id="{0CCE1473-94B8-2343-D262-ACB525C972C8}"/>
              </a:ext>
            </a:extLst>
          </p:cNvPr>
          <p:cNvSpPr/>
          <p:nvPr/>
        </p:nvSpPr>
        <p:spPr>
          <a:xfrm>
            <a:off x="1084659" y="3426619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Type</a:t>
            </a:r>
            <a:endParaRPr lang="en-US" sz="1850" dirty="0"/>
          </a:p>
        </p:txBody>
      </p:sp>
      <p:sp>
        <p:nvSpPr>
          <p:cNvPr id="44" name="Text 7">
            <a:extLst>
              <a:ext uri="{FF2B5EF4-FFF2-40B4-BE49-F238E27FC236}">
                <a16:creationId xmlns:a16="http://schemas.microsoft.com/office/drawing/2014/main" id="{F31E1EDC-0523-6413-F9C5-CBA94A81AF4A}"/>
              </a:ext>
            </a:extLst>
          </p:cNvPr>
          <p:cNvSpPr/>
          <p:nvPr/>
        </p:nvSpPr>
        <p:spPr>
          <a:xfrm>
            <a:off x="4815126" y="3426619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Uncropped car images</a:t>
            </a:r>
            <a:endParaRPr lang="en-US" sz="1850" dirty="0"/>
          </a:p>
        </p:txBody>
      </p:sp>
      <p:sp>
        <p:nvSpPr>
          <p:cNvPr id="45" name="Shape 8">
            <a:extLst>
              <a:ext uri="{FF2B5EF4-FFF2-40B4-BE49-F238E27FC236}">
                <a16:creationId xmlns:a16="http://schemas.microsoft.com/office/drawing/2014/main" id="{6447545D-1322-0D98-9CA5-46B10DA67E5E}"/>
              </a:ext>
            </a:extLst>
          </p:cNvPr>
          <p:cNvSpPr/>
          <p:nvPr/>
        </p:nvSpPr>
        <p:spPr>
          <a:xfrm>
            <a:off x="845344" y="3960852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9">
            <a:extLst>
              <a:ext uri="{FF2B5EF4-FFF2-40B4-BE49-F238E27FC236}">
                <a16:creationId xmlns:a16="http://schemas.microsoft.com/office/drawing/2014/main" id="{CCE7B9BD-3503-96B9-F3C9-F63F73310D6E}"/>
              </a:ext>
            </a:extLst>
          </p:cNvPr>
          <p:cNvSpPr/>
          <p:nvPr/>
        </p:nvSpPr>
        <p:spPr>
          <a:xfrm>
            <a:off x="1084659" y="4112062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Classes</a:t>
            </a:r>
            <a:endParaRPr lang="en-US" sz="1850" dirty="0"/>
          </a:p>
        </p:txBody>
      </p:sp>
      <p:sp>
        <p:nvSpPr>
          <p:cNvPr id="47" name="Text 10">
            <a:extLst>
              <a:ext uri="{FF2B5EF4-FFF2-40B4-BE49-F238E27FC236}">
                <a16:creationId xmlns:a16="http://schemas.microsoft.com/office/drawing/2014/main" id="{B756094C-B92B-4841-C789-92CE4AB7F4DF}"/>
              </a:ext>
            </a:extLst>
          </p:cNvPr>
          <p:cNvSpPr/>
          <p:nvPr/>
        </p:nvSpPr>
        <p:spPr>
          <a:xfrm>
            <a:off x="4815126" y="4112062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30</a:t>
            </a:r>
            <a:endParaRPr lang="en-US" sz="1850" dirty="0"/>
          </a:p>
        </p:txBody>
      </p:sp>
      <p:sp>
        <p:nvSpPr>
          <p:cNvPr id="48" name="Shape 11">
            <a:extLst>
              <a:ext uri="{FF2B5EF4-FFF2-40B4-BE49-F238E27FC236}">
                <a16:creationId xmlns:a16="http://schemas.microsoft.com/office/drawing/2014/main" id="{F4A3FB8A-661E-F700-00F7-64A522203AB3}"/>
              </a:ext>
            </a:extLst>
          </p:cNvPr>
          <p:cNvSpPr/>
          <p:nvPr/>
        </p:nvSpPr>
        <p:spPr>
          <a:xfrm>
            <a:off x="845344" y="4646295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12">
            <a:extLst>
              <a:ext uri="{FF2B5EF4-FFF2-40B4-BE49-F238E27FC236}">
                <a16:creationId xmlns:a16="http://schemas.microsoft.com/office/drawing/2014/main" id="{6081B86F-E283-D106-1898-AC2CBCE93B18}"/>
              </a:ext>
            </a:extLst>
          </p:cNvPr>
          <p:cNvSpPr/>
          <p:nvPr/>
        </p:nvSpPr>
        <p:spPr>
          <a:xfrm>
            <a:off x="1084659" y="479750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Training Images</a:t>
            </a:r>
            <a:endParaRPr lang="en-US" sz="1850" dirty="0"/>
          </a:p>
        </p:txBody>
      </p:sp>
      <p:sp>
        <p:nvSpPr>
          <p:cNvPr id="50" name="Text 13">
            <a:extLst>
              <a:ext uri="{FF2B5EF4-FFF2-40B4-BE49-F238E27FC236}">
                <a16:creationId xmlns:a16="http://schemas.microsoft.com/office/drawing/2014/main" id="{767664F6-FF3A-A0B8-6827-58FFC52DFFDC}"/>
              </a:ext>
            </a:extLst>
          </p:cNvPr>
          <p:cNvSpPr/>
          <p:nvPr/>
        </p:nvSpPr>
        <p:spPr>
          <a:xfrm>
            <a:off x="4815126" y="479750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6,496</a:t>
            </a:r>
            <a:endParaRPr lang="en-US" sz="1850" dirty="0"/>
          </a:p>
        </p:txBody>
      </p:sp>
      <p:sp>
        <p:nvSpPr>
          <p:cNvPr id="51" name="Shape 14">
            <a:extLst>
              <a:ext uri="{FF2B5EF4-FFF2-40B4-BE49-F238E27FC236}">
                <a16:creationId xmlns:a16="http://schemas.microsoft.com/office/drawing/2014/main" id="{CE7EF298-C270-F1F7-11F3-B77115C14422}"/>
              </a:ext>
            </a:extLst>
          </p:cNvPr>
          <p:cNvSpPr/>
          <p:nvPr/>
        </p:nvSpPr>
        <p:spPr>
          <a:xfrm>
            <a:off x="845344" y="5331738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15">
            <a:extLst>
              <a:ext uri="{FF2B5EF4-FFF2-40B4-BE49-F238E27FC236}">
                <a16:creationId xmlns:a16="http://schemas.microsoft.com/office/drawing/2014/main" id="{3C9F2CAB-2C23-3A70-8EB7-A02AA0F89860}"/>
              </a:ext>
            </a:extLst>
          </p:cNvPr>
          <p:cNvSpPr/>
          <p:nvPr/>
        </p:nvSpPr>
        <p:spPr>
          <a:xfrm>
            <a:off x="1084659" y="548294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Testing Images</a:t>
            </a:r>
            <a:endParaRPr lang="en-US" sz="1850" dirty="0"/>
          </a:p>
        </p:txBody>
      </p:sp>
      <p:sp>
        <p:nvSpPr>
          <p:cNvPr id="53" name="Text 16">
            <a:extLst>
              <a:ext uri="{FF2B5EF4-FFF2-40B4-BE49-F238E27FC236}">
                <a16:creationId xmlns:a16="http://schemas.microsoft.com/office/drawing/2014/main" id="{384130E8-24FC-993E-A39A-0D6CAF842AD4}"/>
              </a:ext>
            </a:extLst>
          </p:cNvPr>
          <p:cNvSpPr/>
          <p:nvPr/>
        </p:nvSpPr>
        <p:spPr>
          <a:xfrm>
            <a:off x="4815126" y="548294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958</a:t>
            </a:r>
            <a:endParaRPr lang="en-US" sz="1850" dirty="0"/>
          </a:p>
        </p:txBody>
      </p:sp>
      <p:sp>
        <p:nvSpPr>
          <p:cNvPr id="54" name="Shape 17">
            <a:extLst>
              <a:ext uri="{FF2B5EF4-FFF2-40B4-BE49-F238E27FC236}">
                <a16:creationId xmlns:a16="http://schemas.microsoft.com/office/drawing/2014/main" id="{08F88F28-58B4-E2EA-5587-B04D802C8456}"/>
              </a:ext>
            </a:extLst>
          </p:cNvPr>
          <p:cNvSpPr/>
          <p:nvPr/>
        </p:nvSpPr>
        <p:spPr>
          <a:xfrm>
            <a:off x="845344" y="6017181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18">
            <a:extLst>
              <a:ext uri="{FF2B5EF4-FFF2-40B4-BE49-F238E27FC236}">
                <a16:creationId xmlns:a16="http://schemas.microsoft.com/office/drawing/2014/main" id="{B1BFCED7-0E66-2AEF-3C35-808969144BA0}"/>
              </a:ext>
            </a:extLst>
          </p:cNvPr>
          <p:cNvSpPr/>
          <p:nvPr/>
        </p:nvSpPr>
        <p:spPr>
          <a:xfrm>
            <a:off x="1084659" y="6168390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Split</a:t>
            </a:r>
            <a:endParaRPr lang="en-US" sz="1850" dirty="0"/>
          </a:p>
        </p:txBody>
      </p:sp>
      <p:sp>
        <p:nvSpPr>
          <p:cNvPr id="56" name="Text 19">
            <a:extLst>
              <a:ext uri="{FF2B5EF4-FFF2-40B4-BE49-F238E27FC236}">
                <a16:creationId xmlns:a16="http://schemas.microsoft.com/office/drawing/2014/main" id="{ED7B22F0-7FA1-8DC5-233C-56F9E03BB3BF}"/>
              </a:ext>
            </a:extLst>
          </p:cNvPr>
          <p:cNvSpPr/>
          <p:nvPr/>
        </p:nvSpPr>
        <p:spPr>
          <a:xfrm>
            <a:off x="4815126" y="6168390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70% train, 20% validation, 10% test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42660736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diagram of a diagram of a model&#10;&#10;Description automatically generated">
            <a:extLst>
              <a:ext uri="{FF2B5EF4-FFF2-40B4-BE49-F238E27FC236}">
                <a16:creationId xmlns:a16="http://schemas.microsoft.com/office/drawing/2014/main" id="{CFD25E40-DC79-964D-07AB-16B838822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391" y="0"/>
            <a:ext cx="983361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50623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DC64626-B83F-2942-858F-64C58D8DBE14}"/>
              </a:ext>
            </a:extLst>
          </p:cNvPr>
          <p:cNvSpPr/>
          <p:nvPr/>
        </p:nvSpPr>
        <p:spPr>
          <a:xfrm>
            <a:off x="571024" y="448866"/>
            <a:ext cx="3838932" cy="479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Architecture</a:t>
            </a:r>
            <a:endParaRPr lang="en-US" sz="300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619C93FD-DD16-29F0-B286-515FF14EE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24" y="1254919"/>
            <a:ext cx="815697" cy="1305163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D2075BF9-5197-D4EE-C6A8-A12A226588B7}"/>
              </a:ext>
            </a:extLst>
          </p:cNvPr>
          <p:cNvSpPr/>
          <p:nvPr/>
        </p:nvSpPr>
        <p:spPr>
          <a:xfrm>
            <a:off x="1631394" y="1441184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Conv2D</a:t>
            </a:r>
            <a:endParaRPr lang="en-US" sz="2200" b="1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A49C884-069E-4E31-7786-A80C78B58151}"/>
              </a:ext>
            </a:extLst>
          </p:cNvPr>
          <p:cNvSpPr/>
          <p:nvPr/>
        </p:nvSpPr>
        <p:spPr>
          <a:xfrm>
            <a:off x="1631394" y="1755815"/>
            <a:ext cx="1242798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Extracts image features.</a:t>
            </a:r>
            <a:endParaRPr lang="en-US" sz="200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363AFF6B-CB07-8456-B562-BE7B0AD70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24" y="2560082"/>
            <a:ext cx="815697" cy="1305163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52E68C2E-733F-1A3A-607B-C4A42F4B043B}"/>
              </a:ext>
            </a:extLst>
          </p:cNvPr>
          <p:cNvSpPr/>
          <p:nvPr/>
        </p:nvSpPr>
        <p:spPr>
          <a:xfrm>
            <a:off x="1631394" y="2746348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MaxPooling2D</a:t>
            </a:r>
            <a:endParaRPr lang="en-US" sz="2200" b="1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349B1754-AF43-0505-C67A-ED98AB4D3F9A}"/>
              </a:ext>
            </a:extLst>
          </p:cNvPr>
          <p:cNvSpPr/>
          <p:nvPr/>
        </p:nvSpPr>
        <p:spPr>
          <a:xfrm>
            <a:off x="1631394" y="3060978"/>
            <a:ext cx="1242798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Reduces dimensionality.</a:t>
            </a:r>
            <a:endParaRPr lang="en-US" sz="200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F90CF20B-646B-6B1D-738C-5EBAC8C94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024" y="3865245"/>
            <a:ext cx="815697" cy="1305163"/>
          </a:xfrm>
          <a:prstGeom prst="rect">
            <a:avLst/>
          </a:prstGeom>
        </p:spPr>
      </p:pic>
      <p:sp>
        <p:nvSpPr>
          <p:cNvPr id="10" name="Text 5">
            <a:extLst>
              <a:ext uri="{FF2B5EF4-FFF2-40B4-BE49-F238E27FC236}">
                <a16:creationId xmlns:a16="http://schemas.microsoft.com/office/drawing/2014/main" id="{D1BF619C-65D7-B46A-D47D-03793350C03F}"/>
              </a:ext>
            </a:extLst>
          </p:cNvPr>
          <p:cNvSpPr/>
          <p:nvPr/>
        </p:nvSpPr>
        <p:spPr>
          <a:xfrm>
            <a:off x="1631394" y="4051511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Dropout</a:t>
            </a:r>
            <a:endParaRPr lang="en-US" sz="2200" b="1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7C22A292-4749-553D-C70E-799D554B4445}"/>
              </a:ext>
            </a:extLst>
          </p:cNvPr>
          <p:cNvSpPr/>
          <p:nvPr/>
        </p:nvSpPr>
        <p:spPr>
          <a:xfrm>
            <a:off x="1631394" y="4366141"/>
            <a:ext cx="1242798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Prevents overfitting.</a:t>
            </a:r>
            <a:endParaRPr lang="en-US" sz="2000" dirty="0"/>
          </a:p>
        </p:txBody>
      </p:sp>
      <p:pic>
        <p:nvPicPr>
          <p:cNvPr id="12" name="Image 3" descr="preencoded.png">
            <a:extLst>
              <a:ext uri="{FF2B5EF4-FFF2-40B4-BE49-F238E27FC236}">
                <a16:creationId xmlns:a16="http://schemas.microsoft.com/office/drawing/2014/main" id="{3F2BF9F0-415E-3315-7201-AA1229F344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024" y="5170408"/>
            <a:ext cx="815697" cy="1305163"/>
          </a:xfrm>
          <a:prstGeom prst="rect">
            <a:avLst/>
          </a:prstGeom>
        </p:spPr>
      </p:pic>
      <p:sp>
        <p:nvSpPr>
          <p:cNvPr id="13" name="Text 7">
            <a:extLst>
              <a:ext uri="{FF2B5EF4-FFF2-40B4-BE49-F238E27FC236}">
                <a16:creationId xmlns:a16="http://schemas.microsoft.com/office/drawing/2014/main" id="{4C0D35A6-E36F-E796-7CA2-AFDCAC804CED}"/>
              </a:ext>
            </a:extLst>
          </p:cNvPr>
          <p:cNvSpPr/>
          <p:nvPr/>
        </p:nvSpPr>
        <p:spPr>
          <a:xfrm>
            <a:off x="1631394" y="5356674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Flatten</a:t>
            </a:r>
            <a:endParaRPr lang="en-US" sz="2200" b="1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16B662A1-57BD-5B03-C667-4A6D35573B13}"/>
              </a:ext>
            </a:extLst>
          </p:cNvPr>
          <p:cNvSpPr/>
          <p:nvPr/>
        </p:nvSpPr>
        <p:spPr>
          <a:xfrm>
            <a:off x="1631394" y="5671304"/>
            <a:ext cx="1242798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Converts matrix to a vector.</a:t>
            </a:r>
            <a:endParaRPr lang="en-US" sz="2000" dirty="0"/>
          </a:p>
        </p:txBody>
      </p:sp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C7E00B8E-005A-79A2-4485-64D312E959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024" y="6475571"/>
            <a:ext cx="815697" cy="1305163"/>
          </a:xfrm>
          <a:prstGeom prst="rect">
            <a:avLst/>
          </a:prstGeom>
        </p:spPr>
      </p:pic>
      <p:sp>
        <p:nvSpPr>
          <p:cNvPr id="16" name="Text 9">
            <a:extLst>
              <a:ext uri="{FF2B5EF4-FFF2-40B4-BE49-F238E27FC236}">
                <a16:creationId xmlns:a16="http://schemas.microsoft.com/office/drawing/2014/main" id="{B3F3E312-8CE5-B181-49C5-7281FA37BA18}"/>
              </a:ext>
            </a:extLst>
          </p:cNvPr>
          <p:cNvSpPr/>
          <p:nvPr/>
        </p:nvSpPr>
        <p:spPr>
          <a:xfrm>
            <a:off x="1631394" y="6661837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Dense</a:t>
            </a:r>
            <a:endParaRPr lang="en-US" sz="2200" b="1" dirty="0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C83597F2-01BB-E480-ED9C-4BAD47B47B87}"/>
              </a:ext>
            </a:extLst>
          </p:cNvPr>
          <p:cNvSpPr/>
          <p:nvPr/>
        </p:nvSpPr>
        <p:spPr>
          <a:xfrm>
            <a:off x="1631394" y="6976467"/>
            <a:ext cx="1242798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Classifies into 30 car classes.</a:t>
            </a:r>
            <a:endParaRPr lang="en-US" sz="200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242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1" name="Text 0"/>
          <p:cNvSpPr/>
          <p:nvPr/>
        </p:nvSpPr>
        <p:spPr>
          <a:xfrm>
            <a:off x="769620" y="606504"/>
            <a:ext cx="5609511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Training Configuration</a:t>
            </a:r>
            <a:endParaRPr lang="en-US" sz="4300" dirty="0"/>
          </a:p>
        </p:txBody>
      </p:sp>
      <p:sp>
        <p:nvSpPr>
          <p:cNvPr id="12" name="Shape 1"/>
          <p:cNvSpPr/>
          <p:nvPr/>
        </p:nvSpPr>
        <p:spPr>
          <a:xfrm>
            <a:off x="1084183" y="1623417"/>
            <a:ext cx="30480" cy="5999559"/>
          </a:xfrm>
          <a:prstGeom prst="roundRect">
            <a:avLst>
              <a:gd name="adj" fmla="val 30301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2"/>
          <p:cNvSpPr/>
          <p:nvPr/>
        </p:nvSpPr>
        <p:spPr>
          <a:xfrm>
            <a:off x="1316295" y="2102763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3"/>
          <p:cNvSpPr/>
          <p:nvPr/>
        </p:nvSpPr>
        <p:spPr>
          <a:xfrm>
            <a:off x="852071" y="1870710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4"/>
          <p:cNvSpPr/>
          <p:nvPr/>
        </p:nvSpPr>
        <p:spPr>
          <a:xfrm>
            <a:off x="1028521" y="1953101"/>
            <a:ext cx="141684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50" dirty="0"/>
          </a:p>
        </p:txBody>
      </p:sp>
      <p:sp>
        <p:nvSpPr>
          <p:cNvPr id="16" name="Text 5"/>
          <p:cNvSpPr/>
          <p:nvPr/>
        </p:nvSpPr>
        <p:spPr>
          <a:xfrm>
            <a:off x="2308860" y="1843207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Preparation</a:t>
            </a:r>
            <a:endParaRPr lang="en-US" sz="2150" dirty="0"/>
          </a:p>
        </p:txBody>
      </p:sp>
      <p:sp>
        <p:nvSpPr>
          <p:cNvPr id="17" name="Text 6"/>
          <p:cNvSpPr/>
          <p:nvPr/>
        </p:nvSpPr>
        <p:spPr>
          <a:xfrm>
            <a:off x="2308860" y="2318742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ImageDataGenerator is used for data augmentation and preprocessing. This enhances model generalization and robustness.</a:t>
            </a:r>
            <a:endParaRPr lang="en-US" sz="1700" dirty="0"/>
          </a:p>
        </p:txBody>
      </p:sp>
      <p:sp>
        <p:nvSpPr>
          <p:cNvPr id="18" name="Shape 7"/>
          <p:cNvSpPr/>
          <p:nvPr/>
        </p:nvSpPr>
        <p:spPr>
          <a:xfrm>
            <a:off x="1316295" y="4293156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8"/>
          <p:cNvSpPr/>
          <p:nvPr/>
        </p:nvSpPr>
        <p:spPr>
          <a:xfrm>
            <a:off x="852071" y="4061103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9"/>
          <p:cNvSpPr/>
          <p:nvPr/>
        </p:nvSpPr>
        <p:spPr>
          <a:xfrm>
            <a:off x="1007328" y="4143494"/>
            <a:ext cx="18419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50" dirty="0"/>
          </a:p>
        </p:txBody>
      </p:sp>
      <p:sp>
        <p:nvSpPr>
          <p:cNvPr id="21" name="Text 10"/>
          <p:cNvSpPr/>
          <p:nvPr/>
        </p:nvSpPr>
        <p:spPr>
          <a:xfrm>
            <a:off x="2308860" y="403359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Compilation</a:t>
            </a:r>
            <a:endParaRPr lang="en-US" sz="2150" dirty="0"/>
          </a:p>
        </p:txBody>
      </p:sp>
      <p:sp>
        <p:nvSpPr>
          <p:cNvPr id="22" name="Text 11"/>
          <p:cNvSpPr/>
          <p:nvPr/>
        </p:nvSpPr>
        <p:spPr>
          <a:xfrm>
            <a:off x="2308860" y="4509135"/>
            <a:ext cx="6065520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is compiled using TensorFlow Keras. Appropriate loss function and optimizer are selected.</a:t>
            </a:r>
            <a:endParaRPr lang="en-US" sz="1700" dirty="0"/>
          </a:p>
        </p:txBody>
      </p:sp>
      <p:sp>
        <p:nvSpPr>
          <p:cNvPr id="23" name="Shape 12"/>
          <p:cNvSpPr/>
          <p:nvPr/>
        </p:nvSpPr>
        <p:spPr>
          <a:xfrm>
            <a:off x="1316295" y="6131719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13"/>
          <p:cNvSpPr/>
          <p:nvPr/>
        </p:nvSpPr>
        <p:spPr>
          <a:xfrm>
            <a:off x="852071" y="5899666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14"/>
          <p:cNvSpPr/>
          <p:nvPr/>
        </p:nvSpPr>
        <p:spPr>
          <a:xfrm>
            <a:off x="1008400" y="5982057"/>
            <a:ext cx="181928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50" dirty="0"/>
          </a:p>
        </p:txBody>
      </p:sp>
      <p:sp>
        <p:nvSpPr>
          <p:cNvPr id="26" name="Text 15"/>
          <p:cNvSpPr/>
          <p:nvPr/>
        </p:nvSpPr>
        <p:spPr>
          <a:xfrm>
            <a:off x="2308860" y="5872163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Training Optimization</a:t>
            </a:r>
            <a:endParaRPr lang="en-US" sz="2150" dirty="0"/>
          </a:p>
        </p:txBody>
      </p:sp>
      <p:sp>
        <p:nvSpPr>
          <p:cNvPr id="27" name="Text 16"/>
          <p:cNvSpPr/>
          <p:nvPr/>
        </p:nvSpPr>
        <p:spPr>
          <a:xfrm>
            <a:off x="2308860" y="6347698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EarlyStopping prevents overfitting by halting training when validation performance plateaus. ReduceLROnPlateau dynamically adjusts learning rate.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58535144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770CA0-33B0-7819-D26C-0892350D8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696"/>
            <a:ext cx="14630400" cy="592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70534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467470D-C5E4-0641-B934-ACAE5FD7A77A}"/>
              </a:ext>
            </a:extLst>
          </p:cNvPr>
          <p:cNvSpPr/>
          <p:nvPr/>
        </p:nvSpPr>
        <p:spPr>
          <a:xfrm>
            <a:off x="837724" y="98833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Visual Results</a:t>
            </a:r>
            <a:endParaRPr lang="ar-EG" sz="4400" dirty="0">
              <a:solidFill>
                <a:srgbClr val="00002E"/>
              </a:solidFill>
              <a:latin typeface="Nunito Semi Bold" pitchFamily="34" charset="0"/>
              <a:ea typeface="Nunito Semi Bold" pitchFamily="34" charset="-122"/>
              <a:cs typeface="Nunito Semi Bold" pitchFamily="34" charset="-120"/>
            </a:endParaRPr>
          </a:p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4">
            <a:extLst>
              <a:ext uri="{FF2B5EF4-FFF2-40B4-BE49-F238E27FC236}">
                <a16:creationId xmlns:a16="http://schemas.microsoft.com/office/drawing/2014/main" id="{50C1C953-01CD-6487-3C62-022D8B738DE7}"/>
              </a:ext>
            </a:extLst>
          </p:cNvPr>
          <p:cNvSpPr/>
          <p:nvPr/>
        </p:nvSpPr>
        <p:spPr>
          <a:xfrm>
            <a:off x="7494627" y="6858238"/>
            <a:ext cx="62980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4" name="Picture 3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1E555B19-2240-541F-CC5F-82B992D8A1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475" y="2045875"/>
            <a:ext cx="10268220" cy="404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E2AEA3-1A1C-09F8-55B8-45164CC7A6B6}"/>
              </a:ext>
            </a:extLst>
          </p:cNvPr>
          <p:cNvSpPr txBox="1"/>
          <p:nvPr/>
        </p:nvSpPr>
        <p:spPr>
          <a:xfrm>
            <a:off x="3513642" y="6284491"/>
            <a:ext cx="3980985" cy="1147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Accuracy Progression</a:t>
            </a:r>
            <a:r>
              <a:rPr lang="ar-EG" sz="2000" dirty="0">
                <a:solidFill>
                  <a:schemeClr val="bg2">
                    <a:lumMod val="10000"/>
                  </a:schemeClr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 </a:t>
            </a:r>
          </a:p>
          <a:p>
            <a:pPr>
              <a:lnSpc>
                <a:spcPts val="2750"/>
              </a:lnSpc>
            </a:pPr>
            <a:r>
              <a:rPr lang="ar-EG" sz="1800" dirty="0">
                <a:solidFill>
                  <a:schemeClr val="bg2">
                    <a:lumMod val="1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Visualizes accuracy improvement.</a:t>
            </a:r>
            <a:endParaRPr lang="en-US" sz="18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CAF978-3C09-5877-41CF-83BC0EEBAFC8}"/>
              </a:ext>
            </a:extLst>
          </p:cNvPr>
          <p:cNvSpPr txBox="1"/>
          <p:nvPr/>
        </p:nvSpPr>
        <p:spPr>
          <a:xfrm>
            <a:off x="8697951" y="6284491"/>
            <a:ext cx="43712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Loss Reduction</a:t>
            </a:r>
            <a:endParaRPr lang="ar-EG" sz="2000" dirty="0">
              <a:solidFill>
                <a:schemeClr val="bg2">
                  <a:lumMod val="10000"/>
                </a:schemeClr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>
              <a:lnSpc>
                <a:spcPts val="2750"/>
              </a:lnSpc>
            </a:pPr>
            <a:r>
              <a:rPr lang="ar-EG" dirty="0">
                <a:solidFill>
                  <a:schemeClr val="bg2">
                    <a:lumMod val="10000"/>
                  </a:schemeClr>
                </a:solidFill>
                <a:latin typeface="Roboto Slab" pitchFamily="34" charset="0"/>
                <a:ea typeface="Roboto Slab" pitchFamily="34" charset="-122"/>
              </a:rPr>
              <a:t>   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Shows decreasing loss over epochs.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solidFill>
                <a:schemeClr val="bg2">
                  <a:lumMod val="1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270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46914E6-D208-FBCA-EEC2-77317C9A2674}"/>
              </a:ext>
            </a:extLst>
          </p:cNvPr>
          <p:cNvSpPr/>
          <p:nvPr/>
        </p:nvSpPr>
        <p:spPr>
          <a:xfrm>
            <a:off x="1682710" y="128374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Conclusions</a:t>
            </a:r>
            <a:endParaRPr lang="en-US" sz="4400" dirty="0"/>
          </a:p>
        </p:txBody>
      </p:sp>
      <p:pic>
        <p:nvPicPr>
          <p:cNvPr id="16" name="Picture 15" descr="A group of blue and yellow dots&#10;&#10;Description automatically generated">
            <a:extLst>
              <a:ext uri="{FF2B5EF4-FFF2-40B4-BE49-F238E27FC236}">
                <a16:creationId xmlns:a16="http://schemas.microsoft.com/office/drawing/2014/main" id="{F11D70A4-6011-9172-6649-91153BA03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6688"/>
            <a:ext cx="14630400" cy="33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4976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112</TotalTime>
  <Words>230</Words>
  <Application>Microsoft Office PowerPoint</Application>
  <PresentationFormat>Custom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Calibri Light</vt:lpstr>
      <vt:lpstr>Gelasio</vt:lpstr>
      <vt:lpstr>Lato</vt:lpstr>
      <vt:lpstr>Nunito Semi Bold</vt:lpstr>
      <vt:lpstr>PT Sans</vt:lpstr>
      <vt:lpstr>Roboto</vt:lpstr>
      <vt:lpstr>Roboto Bold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Osama Ahmed Sheriff</dc:creator>
  <cp:lastModifiedBy>karieem Alsayed</cp:lastModifiedBy>
  <cp:revision>8</cp:revision>
  <dcterms:created xsi:type="dcterms:W3CDTF">2024-10-22T07:34:48Z</dcterms:created>
  <dcterms:modified xsi:type="dcterms:W3CDTF">2024-10-22T14:59:32Z</dcterms:modified>
</cp:coreProperties>
</file>

<file path=docProps/thumbnail.jpeg>
</file>